
<file path=[Content_Types].xml><?xml version="1.0" encoding="utf-8"?>
<Types xmlns="http://schemas.openxmlformats.org/package/2006/content-types">
  <Default Extension="gif" ContentType="image/gi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96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293" r:id="rId38"/>
    <p:sldId id="294" r:id="rId39"/>
    <p:sldId id="290" r:id="rId40"/>
    <p:sldId id="295" r:id="rId4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025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18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9053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2CD5A-7D60-1D63-D821-F3C8AD3F6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3583E8-44AB-FFDE-F020-7C2E2AC429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2602AC-14E7-2A28-3207-66084A23F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B30A0D-46D9-EF39-FEF9-D738625136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78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hyperlink" Target="https://classroomscreen.com/app/screen/w/d132e9ff-8d65-4d55-8f7e-87d29712d317/g/45c29127-3bc4-4887-9a58-4b29fd406dc8/s/faec1d95-b288-461b-8313-4f5ef9e49966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2B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309360" y="-1463040"/>
            <a:ext cx="4572000" cy="4572000"/>
          </a:xfrm>
          <a:prstGeom prst="ellipse">
            <a:avLst/>
          </a:prstGeom>
          <a:solidFill>
            <a:srgbClr val="2435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100880" y="-588640"/>
            <a:ext cx="2743200" cy="2743200"/>
          </a:xfrm>
          <a:prstGeom prst="ellipse">
            <a:avLst/>
          </a:prstGeom>
          <a:solidFill>
            <a:srgbClr val="2D447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82296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 Tech Tools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548640" y="18288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dirty="0">
                <a:solidFill>
                  <a:srgbClr val="B896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30 Minutes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548640" y="3441578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A0B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Craig Nicholls  |  Head of Digital Learning  |  Lauriston Girls' School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40" y="3881628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 err="1">
                <a:solidFill>
                  <a:srgbClr val="7A9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EduTech</a:t>
            </a:r>
            <a:r>
              <a:rPr lang="en-US" sz="1600" i="1" dirty="0">
                <a:solidFill>
                  <a:srgbClr val="7A9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</a:t>
            </a:r>
            <a:endParaRPr lang="en-US" sz="1600" dirty="0"/>
          </a:p>
        </p:txBody>
      </p:sp>
      <p:pic>
        <p:nvPicPr>
          <p:cNvPr id="10" name="Picture 4" descr="Private Girls' School Melbourne | Lauriston Girls' School">
            <a:extLst>
              <a:ext uri="{FF2B5EF4-FFF2-40B4-BE49-F238E27FC236}">
                <a16:creationId xmlns:a16="http://schemas.microsoft.com/office/drawing/2014/main" id="{75D59C96-C527-F572-8657-42BAEF1E1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015" y="410686"/>
            <a:ext cx="1359540" cy="105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C2B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alphaModFix amt="12000"/>
          </a:blip>
          <a:stretch>
            <a:fillRect/>
          </a:stretch>
        </p:blipFill>
        <p:spPr>
          <a:xfrm>
            <a:off x="6583680" y="457200"/>
            <a:ext cx="2194560" cy="21945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457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B896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WE BEGIN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48640" y="86868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Privacy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Matters</a:t>
            </a:r>
            <a:endParaRPr lang="en-US" sz="4800" dirty="0"/>
          </a:p>
        </p:txBody>
      </p:sp>
      <p:sp>
        <p:nvSpPr>
          <p:cNvPr id="7" name="Shape 4"/>
          <p:cNvSpPr/>
          <p:nvPr/>
        </p:nvSpPr>
        <p:spPr>
          <a:xfrm>
            <a:off x="548640" y="2514600"/>
            <a:ext cx="8046720" cy="1325880"/>
          </a:xfrm>
          <a:prstGeom prst="rect">
            <a:avLst/>
          </a:prstGeom>
          <a:solidFill>
            <a:srgbClr val="2435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548640" y="2514600"/>
            <a:ext cx="64008" cy="1325880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49808" y="2578608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"If you're not paying for the product, you are the product."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48640" y="4005072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A0B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Check what student data each tool collects — and who it's shared with
• Read the Terms of Service before signing students up
• Paid tiers usually mean you're the customer, not the product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-182880" y="-457200"/>
            <a:ext cx="36576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2000" dirty="0"/>
          </a:p>
        </p:txBody>
      </p:sp>
      <p:sp>
        <p:nvSpPr>
          <p:cNvPr id="5" name="Text 3"/>
          <p:cNvSpPr/>
          <p:nvPr/>
        </p:nvSpPr>
        <p:spPr>
          <a:xfrm>
            <a:off x="640080" y="59436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best EdTech tool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40080" y="1143000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0" b="1" i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a teacher</a:t>
            </a:r>
            <a:endParaRPr lang="en-US" sz="5800" i="1" dirty="0"/>
          </a:p>
          <a:p>
            <a:pPr marL="0" indent="0">
              <a:buNone/>
            </a:pPr>
            <a:r>
              <a:rPr lang="en-US" sz="5800" b="1" i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using it well.</a:t>
            </a:r>
            <a:endParaRPr lang="en-US" sz="5800" i="1" dirty="0"/>
          </a:p>
        </p:txBody>
      </p:sp>
      <p:sp>
        <p:nvSpPr>
          <p:cNvPr id="7" name="Text 5"/>
          <p:cNvSpPr/>
          <p:nvPr/>
        </p:nvSpPr>
        <p:spPr>
          <a:xfrm>
            <a:off x="640080" y="374904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amplifies great teaching. It never replaces it.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640080" y="3547872"/>
            <a:ext cx="1645920" cy="36576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2B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B896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PACE OF CHANGE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868680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Humata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548640" y="2283714"/>
            <a:ext cx="524999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B896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Things move quickly in edtech, tools that are once seen as amazing become common place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943600" y="457200"/>
            <a:ext cx="292608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A7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SCREENSHOT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i="1" dirty="0">
                <a:solidFill>
                  <a:srgbClr val="5A7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humata.ai</a:t>
            </a:r>
            <a:endParaRPr lang="en-US" sz="1100" dirty="0"/>
          </a:p>
        </p:txBody>
      </p:sp>
      <p:pic>
        <p:nvPicPr>
          <p:cNvPr id="1026" name="Picture 2" descr="Humata: AI meets your knowledge base">
            <a:extLst>
              <a:ext uri="{FF2B5EF4-FFF2-40B4-BE49-F238E27FC236}">
                <a16:creationId xmlns:a16="http://schemas.microsoft.com/office/drawing/2014/main" id="{82478628-B1E6-2AF0-5F2B-40AD53304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540" y="1156970"/>
            <a:ext cx="2898140" cy="289814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2B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228600"/>
            <a:ext cx="1280160" cy="1280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4572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B896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PACE OF CHANGE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48640" y="868680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Kahoot!</a:t>
            </a:r>
            <a:endParaRPr lang="en-US" sz="5400" dirty="0"/>
          </a:p>
        </p:txBody>
      </p:sp>
      <p:sp>
        <p:nvSpPr>
          <p:cNvPr id="7" name="Text 4"/>
          <p:cNvSpPr/>
          <p:nvPr/>
        </p:nvSpPr>
        <p:spPr>
          <a:xfrm>
            <a:off x="548640" y="196596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B896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Use for your specific point and purpose</a:t>
            </a:r>
          </a:p>
          <a:p>
            <a:pPr marL="0" indent="0">
              <a:buNone/>
            </a:pPr>
            <a:r>
              <a:rPr lang="en-US" sz="1800" i="1" dirty="0">
                <a:solidFill>
                  <a:srgbClr val="B896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just because it's fun.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48640" y="2834640"/>
            <a:ext cx="4937760" cy="36576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48640" y="2944368"/>
            <a:ext cx="4937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0B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Every tool has a pedagogical context — know yours
• Engagement ≠ learning
• Ask: what does this tool do better than doing it without technology?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760720" y="1645920"/>
            <a:ext cx="3108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A7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SCREENSHOT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i="1" dirty="0">
                <a:solidFill>
                  <a:srgbClr val="5A7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kahoot.com</a:t>
            </a:r>
            <a:endParaRPr lang="en-US" sz="1100" dirty="0"/>
          </a:p>
        </p:txBody>
      </p:sp>
      <p:pic>
        <p:nvPicPr>
          <p:cNvPr id="2050" name="Picture 2" descr="Kahoot! Create - Free download and install on Windows | Microsoft Store">
            <a:extLst>
              <a:ext uri="{FF2B5EF4-FFF2-40B4-BE49-F238E27FC236}">
                <a16:creationId xmlns:a16="http://schemas.microsoft.com/office/drawing/2014/main" id="{46FDBDE0-7D5F-7674-C8EA-3669D51E3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870" y="1774444"/>
            <a:ext cx="3647440" cy="18237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E5D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943600" y="-1097280"/>
            <a:ext cx="5029200" cy="5029200"/>
          </a:xfrm>
          <a:prstGeom prst="ellipse">
            <a:avLst/>
          </a:prstGeom>
          <a:solidFill>
            <a:srgbClr val="1C2B4A">
              <a:alpha val="3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7772400" y="3474720"/>
            <a:ext cx="1097280" cy="1097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822960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Teacher Workflow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Productivity</a:t>
            </a:r>
            <a:endParaRPr lang="en-US" sz="4800" dirty="0"/>
          </a:p>
        </p:txBody>
      </p:sp>
      <p:sp>
        <p:nvSpPr>
          <p:cNvPr id="7" name="Text 4"/>
          <p:cNvSpPr/>
          <p:nvPr/>
        </p:nvSpPr>
        <p:spPr>
          <a:xfrm>
            <a:off x="548640" y="3017520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CDD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smarter — not just harder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5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Workflow &amp; Productivity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Goblin Tools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Break any task into manageable steps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Magic ToDo splits tasks based on how hard they feel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for students with executive function challenges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login required — works in any browser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goblin.tools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5577840" y="1536192"/>
            <a:ext cx="3337560" cy="3337560"/>
          </a:xfrm>
          <a:prstGeom prst="rect">
            <a:avLst/>
          </a:prstGeom>
          <a:solidFill>
            <a:srgbClr val="F2F5FA"/>
          </a:solidFill>
          <a:ln w="12700">
            <a:solidFill>
              <a:srgbClr val="C8D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5577840" y="1536192"/>
            <a:ext cx="33375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0" dirty="0"/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23524F08-6280-808E-8E2C-AD25C1234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354" y="1365280"/>
            <a:ext cx="3666646" cy="416401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5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Workflow &amp; Productivity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Raindrop.io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Bookmark manager that actually works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Save, tag and search links across all your devices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curated collections to share with staff or students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extension makes saving a one-click habit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raindrop.io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9B783EF-0986-B490-B6FB-0AE2C87BE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592" y="1734451"/>
            <a:ext cx="4416808" cy="19917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solidFill>
            <a:srgbClr val="C17A00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FREEMIUM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5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Workflow &amp; Productivity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ClassroomScreen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digital classroom management hub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Noise meter, timer, random name picker — all in one tab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Widgets for work mode, symbols, QR codes and more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version is genuinely excellent for classroom use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classroomscreen.com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577840" y="1536192"/>
            <a:ext cx="33375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SCREENSHOT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C8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classroomscreen.com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0" dirty="0"/>
          </a:p>
        </p:txBody>
      </p:sp>
      <p:pic>
        <p:nvPicPr>
          <p:cNvPr id="22" name="Picture 21">
            <a:hlinkClick r:id="rId4"/>
            <a:extLst>
              <a:ext uri="{FF2B5EF4-FFF2-40B4-BE49-F238E27FC236}">
                <a16:creationId xmlns:a16="http://schemas.microsoft.com/office/drawing/2014/main" id="{CA89072B-05E0-CB52-BA33-C5042BF42C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518" y="1746250"/>
            <a:ext cx="4355882" cy="240944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solidFill>
            <a:srgbClr val="C17A00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FREEMIUM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#4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5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Workflow &amp; Productivity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Speaker Coach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 your presentation — get real feedback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into PowerPoint and Google Slides — no extra app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Flags filler words, pace, pitch and eye contact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use it to rehearse; teachers use it for PD prep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PowerPoint / Google Slides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577840" y="1536192"/>
            <a:ext cx="33375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0" dirty="0"/>
          </a:p>
        </p:txBody>
      </p:sp>
      <p:pic>
        <p:nvPicPr>
          <p:cNvPr id="22" name="Picture 2" descr="Rehearse your slide show with Speaker Coach - Microsoft Support">
            <a:extLst>
              <a:ext uri="{FF2B5EF4-FFF2-40B4-BE49-F238E27FC236}">
                <a16:creationId xmlns:a16="http://schemas.microsoft.com/office/drawing/2014/main" id="{DD78CC9B-E31F-0DB5-63F0-706D4EC31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456" y="1620012"/>
            <a:ext cx="4246901" cy="26624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#5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5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Workflow &amp; Productivity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Scribe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Turn any process into a step-by-step guide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Records your screen clicks and builds a how-to document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Perfect for staff onboarding and student tech guides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as PDF or share as a live link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scribe.how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577840" y="1536192"/>
            <a:ext cx="33375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SCREENSHOT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C8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scribe.how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CF07A2C-02B1-E18C-7035-C5F46EFC6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800" y="1730287"/>
            <a:ext cx="3784600" cy="234586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solidFill>
            <a:srgbClr val="C17A00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FREEMIUM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5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Workflow &amp; Productivity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Diff Checker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Spot exactly what changed between two texts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18744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two versions of a document — differences highlighted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80314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for checking student drafts against original work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942332" y="2367407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234940" y="218109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Helps students see their own revision in concrete terms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diffchecker.com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48056" y="270465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2E73B3E-BF5A-2EC9-D910-8A1C1E516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0520" y="3309094"/>
            <a:ext cx="5979160" cy="161090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solidFill>
            <a:srgbClr val="C17A00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FREEMIUM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#7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5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Workflow &amp; Productivity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Have I Been Pwned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Check if your email has been in a data breach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tool from security researcher Troy Hunt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Powerful teachable moment for digital citizenship lessons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for showing students why password hygiene matters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haveibeenpwned.com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577840" y="1536192"/>
            <a:ext cx="33375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SCREENSHOT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C8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haveibeenpwned.com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8000" dirty="0"/>
          </a:p>
        </p:txBody>
      </p:sp>
      <p:pic>
        <p:nvPicPr>
          <p:cNvPr id="4098" name="Picture 2" descr="Have I Been Pwned? - Wikipedia">
            <a:extLst>
              <a:ext uri="{FF2B5EF4-FFF2-40B4-BE49-F238E27FC236}">
                <a16:creationId xmlns:a16="http://schemas.microsoft.com/office/drawing/2014/main" id="{6FED7E10-C566-ACF4-EB12-C8D2C500A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348" y="1805432"/>
            <a:ext cx="3773052" cy="229745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4100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#8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5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Workflow &amp; Productivity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TikTok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Professional learning — if you follow the right people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Educators sharing pedagogy, tools and classroom tips daily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49512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#edutok #teachertok for a curated starting point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 rewards consistent niche interest — lean into it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732046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18000" dirty="0"/>
          </a:p>
        </p:txBody>
      </p:sp>
      <p:pic>
        <p:nvPicPr>
          <p:cNvPr id="5122" name="Picture 2" descr="Tiktok down? Current problems and outages - AU">
            <a:extLst>
              <a:ext uri="{FF2B5EF4-FFF2-40B4-BE49-F238E27FC236}">
                <a16:creationId xmlns:a16="http://schemas.microsoft.com/office/drawing/2014/main" id="{AFEE2EC5-97A0-0E74-0CC0-9EC33F4EB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458" y="1673352"/>
            <a:ext cx="2571750" cy="257175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5124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#9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5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Workflow &amp; Productivity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AnswerGarden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Live word clouds — instant audience response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type responses; answers appear as a word cloud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login needed for participants — just share the link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2E5D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for brainstorms, prior knowledge checks and warmups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answergarden.ch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577840" y="1536192"/>
            <a:ext cx="33375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SCREENSHOT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C8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answergarden.ch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18000" dirty="0"/>
          </a:p>
        </p:txBody>
      </p:sp>
      <p:pic>
        <p:nvPicPr>
          <p:cNvPr id="6146" name="Picture 2" descr="AnswerGarden » ...- Plant a Question, Grow Answers! Generate a live word  cloud with your audience.">
            <a:extLst>
              <a:ext uri="{FF2B5EF4-FFF2-40B4-BE49-F238E27FC236}">
                <a16:creationId xmlns:a16="http://schemas.microsoft.com/office/drawing/2014/main" id="{70D33B1B-D788-9D7E-E985-533F7A365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232" y="1897997"/>
            <a:ext cx="4041648" cy="223904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PriceBadgeBg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solidFill>
            <a:srgbClr val="C17A00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6148" name="PriceBadgeTxt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FREEMIUM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3200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B896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🃏  WILDCARD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804672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Supercook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can I make with what I actually</a:t>
            </a:r>
          </a:p>
          <a:p>
            <a:pPr marL="0" indent="0">
              <a:buNone/>
            </a:pPr>
            <a:r>
              <a:rPr lang="en-US" sz="18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have in my fridge?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697480"/>
            <a:ext cx="4754880" cy="2743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146304" cy="146304"/>
          </a:xfrm>
          <a:prstGeom prst="ellipse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04672" y="28346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your ingredients — it finds matching recipes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410712"/>
            <a:ext cx="146304" cy="146304"/>
          </a:xfrm>
          <a:prstGeom prst="ellipse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04672" y="336499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waste, zero excuses — genuinely useful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941064"/>
            <a:ext cx="146304" cy="146304"/>
          </a:xfrm>
          <a:prstGeom prst="ellipse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04672" y="3895344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Obliquely teaches: constraints spark creativity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4864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B8A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supercook.com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577840" y="1097280"/>
            <a:ext cx="33375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4B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SCREENSHOT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C4B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supercook.com</a:t>
            </a:r>
            <a:endParaRPr lang="en-US" sz="1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B018517-B7E7-ECE6-0BE6-E4C66DE26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51660"/>
            <a:ext cx="4572000" cy="22479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Text 18">
            <a:extLst>
              <a:ext uri="{FF2B5EF4-FFF2-40B4-BE49-F238E27FC236}">
                <a16:creationId xmlns:a16="http://schemas.microsoft.com/office/drawing/2014/main" id="{9AB9FCBB-BFBB-A1CA-5E69-1B9734DED87E}"/>
              </a:ext>
            </a:extLst>
          </p:cNvPr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</a:rPr>
              <a:t>10</a:t>
            </a:r>
            <a:endParaRPr lang="en-US" sz="18000" dirty="0"/>
          </a:p>
        </p:txBody>
      </p:sp>
      <p:sp>
        <p:nvSpPr>
          <p:cNvPr id="19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0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6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943600" y="-1097280"/>
            <a:ext cx="5029200" cy="5029200"/>
          </a:xfrm>
          <a:prstGeom prst="ellipse">
            <a:avLst/>
          </a:prstGeom>
          <a:solidFill>
            <a:srgbClr val="1C2B4A">
              <a:alpha val="3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7772400" y="3474720"/>
            <a:ext cx="1097280" cy="1097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822960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Creativity, Visualisation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Weird Internet Magic</a:t>
            </a:r>
            <a:endParaRPr lang="en-US" sz="4800" dirty="0"/>
          </a:p>
        </p:txBody>
      </p:sp>
      <p:sp>
        <p:nvSpPr>
          <p:cNvPr id="7" name="Text 4"/>
          <p:cNvSpPr/>
          <p:nvPr/>
        </p:nvSpPr>
        <p:spPr>
          <a:xfrm>
            <a:off x="548640" y="3017520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CDD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Sometimes the best tool is the one that surprises you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D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Creativity, Visualisation &amp; Weird Internet Magic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Tldraw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Infinite whiteboard that just gets out of the way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Sketch, diagram, annotate — beautifully simple interface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New: describe something and it draws it for you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for visual thinkers and collaborative planning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tldraw.com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577840" y="1536192"/>
            <a:ext cx="33375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SCREENSHOT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C8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tldraw.com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</a:t>
            </a:r>
            <a:endParaRPr lang="en-US" sz="18000" dirty="0"/>
          </a:p>
        </p:txBody>
      </p:sp>
      <p:pic>
        <p:nvPicPr>
          <p:cNvPr id="7170" name="Picture 2" descr="Announcing tldraw SDK 4.0 · tldraw.dev">
            <a:extLst>
              <a:ext uri="{FF2B5EF4-FFF2-40B4-BE49-F238E27FC236}">
                <a16:creationId xmlns:a16="http://schemas.microsoft.com/office/drawing/2014/main" id="{2176F021-A3C7-E7DF-F562-C324DF00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894" y="1629918"/>
            <a:ext cx="4326630" cy="273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PriceBadgeBg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solidFill>
            <a:srgbClr val="C17A00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7172" name="PriceBadgeTxt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FREEMIUM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#12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D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Creativity, Visualisation &amp; Weird Internet Magic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Information is Beautiful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visualisation done with care and craft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World's best data stories, beautifully designed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as inspiration for student data projects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Excellent for media literacy — how does design shape meaning?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informationisbeautiful.net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29B5BE8-5850-04E4-3FEB-5473F9FF3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6496" y="1805680"/>
            <a:ext cx="5813560" cy="230226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#13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D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Creativity, Visualisation &amp; Weird Internet Magic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Window Swap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Look out someone else's window, anywhere in the world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videos of windows from around the world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Surprisingly calming — great for transitions or reflection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Conversation starter: whose window would you choose?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window-swap.com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</a:t>
            </a:r>
            <a:endParaRPr lang="en-US" sz="18000" dirty="0"/>
          </a:p>
        </p:txBody>
      </p:sp>
      <p:pic>
        <p:nvPicPr>
          <p:cNvPr id="8194" name="Picture 2" descr="WindowSwap lets you cycle through picturesque views from all over the world  | The Verge">
            <a:extLst>
              <a:ext uri="{FF2B5EF4-FFF2-40B4-BE49-F238E27FC236}">
                <a16:creationId xmlns:a16="http://schemas.microsoft.com/office/drawing/2014/main" id="{5632C2C4-DFBB-E7D0-788A-54D4DB254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110" y="2013204"/>
            <a:ext cx="4339449" cy="244094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8196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#14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D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Creativity, Visualisation &amp; Weird Internet Magic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3195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Novel Effect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voice triggers sound effects while you read aloud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 picture book — app adds music and effects live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Transforms read-aloud into a full sensory experience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for educators; huge library of supported books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noveleffect.com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</a:t>
            </a:r>
            <a:endParaRPr lang="en-US" sz="18000" dirty="0"/>
          </a:p>
        </p:txBody>
      </p:sp>
      <p:pic>
        <p:nvPicPr>
          <p:cNvPr id="9218" name="Picture 2" descr="Novel Effect: Read Aloud Books - Novel Effect">
            <a:extLst>
              <a:ext uri="{FF2B5EF4-FFF2-40B4-BE49-F238E27FC236}">
                <a16:creationId xmlns:a16="http://schemas.microsoft.com/office/drawing/2014/main" id="{F6AB84B8-E05D-A4B3-6CA7-B169EC2C9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332" y="1883918"/>
            <a:ext cx="4445000" cy="243840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PriceBadgeBg"/>
          <p:cNvSpPr/>
          <p:nvPr/>
        </p:nvSpPr>
        <p:spPr>
          <a:xfrm>
            <a:off x="4100000" y="4695000"/>
            <a:ext cx="1100000" cy="260000"/>
          </a:xfrm>
          <a:prstGeom prst="roundRect">
            <a:avLst>
              <a:gd name="adj" fmla="val 50000"/>
            </a:avLst>
          </a:prstGeom>
          <a:solidFill>
            <a:srgbClr val="005F73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9220" name="PriceBadgeTxt"/>
          <p:cNvSpPr/>
          <p:nvPr/>
        </p:nvSpPr>
        <p:spPr>
          <a:xfrm>
            <a:off x="4100000" y="4695000"/>
            <a:ext cx="11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 FOR EDU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#15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D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Creativity, Visualisation &amp; Weird Internet Magic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Quick, Draw!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Google teaches a neural net to guess your doodles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something in 20 seconds — can the AI guess it?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machine learning tangible and fun for any age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 use: discuss how computers learn from data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quickdraw.withgoogle.com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</a:t>
            </a:r>
            <a:endParaRPr lang="en-US" sz="18000" dirty="0"/>
          </a:p>
        </p:txBody>
      </p:sp>
      <p:pic>
        <p:nvPicPr>
          <p:cNvPr id="11266" name="Picture 2" descr="Quick, Draw! - Wikipedia">
            <a:extLst>
              <a:ext uri="{FF2B5EF4-FFF2-40B4-BE49-F238E27FC236}">
                <a16:creationId xmlns:a16="http://schemas.microsoft.com/office/drawing/2014/main" id="{49AD9A89-1B25-3333-BBC3-8B4571073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00" y="1592072"/>
            <a:ext cx="4135120" cy="217188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11268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D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Creativity, Visualisation &amp; Weird Internet Magic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Photopea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Photoshop in your browser — completely free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PSD, AI, XD files — no subscription required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layer support, filters, masks and text tools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can do real design work in a browser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photopea.com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</a:t>
            </a:r>
            <a:endParaRPr lang="en-US" sz="18000" dirty="0"/>
          </a:p>
        </p:txBody>
      </p:sp>
      <p:pic>
        <p:nvPicPr>
          <p:cNvPr id="10242" name="Picture 2" descr="Photopea - Google Workspace Marketplace">
            <a:extLst>
              <a:ext uri="{FF2B5EF4-FFF2-40B4-BE49-F238E27FC236}">
                <a16:creationId xmlns:a16="http://schemas.microsoft.com/office/drawing/2014/main" id="{F610812B-EB32-0F1E-C670-FD70EDED4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780794"/>
            <a:ext cx="3840480" cy="240030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PriceBadgeBg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solidFill>
            <a:srgbClr val="C17A00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10244" name="PriceBadgeTxt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FREEMIUM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#17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D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Creativity, Visualisation &amp; Weird Internet Magic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Adobe Express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Polished graphics and video</a:t>
            </a:r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verified accounts for teachers and students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Templates for social posts, videos and infographics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Integrates with Google Classroom and most LMS platforms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express.adobe.com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DE108C7-BB38-C845-2410-5E134B436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474" y="1746034"/>
            <a:ext cx="4018486" cy="19742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1100000" cy="260000"/>
          </a:xfrm>
          <a:prstGeom prst="roundRect">
            <a:avLst>
              <a:gd name="adj" fmla="val 50000"/>
            </a:avLst>
          </a:prstGeom>
          <a:solidFill>
            <a:srgbClr val="005F73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11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 FOR EDU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#18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D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Creativity, Visualisation &amp; Weird Internet Magic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Unsplash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Stunning free photos — no attribution required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3 million high-res images, fully free to use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is excellent; results are genuinely beautiful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students the difference between free and licensed images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unsplash.com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</a:t>
            </a:r>
            <a:endParaRPr lang="en-US" sz="18000" dirty="0"/>
          </a:p>
        </p:txBody>
      </p:sp>
      <p:pic>
        <p:nvPicPr>
          <p:cNvPr id="22" name="Screen Recording 2026-05-27 at 3.34.07 pm.mov">
            <a:hlinkClick r:id="" action="ppaction://media"/>
            <a:extLst>
              <a:ext uri="{FF2B5EF4-FFF2-40B4-BE49-F238E27FC236}">
                <a16:creationId xmlns:a16="http://schemas.microsoft.com/office/drawing/2014/main" id="{53D8CD73-2D87-DCB7-A8E0-667509A1FE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76800" y="1521047"/>
            <a:ext cx="4291107" cy="20516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2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1D413F-766F-3B93-FCBB-6B63BBF12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846BBA5-F32C-AAAF-0A09-FF043F49616A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4CB6C7C-1492-97B7-B342-59A88216EB33}"/>
              </a:ext>
            </a:extLst>
          </p:cNvPr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8931D38-DF95-F031-9D65-FA8EB2089CB4}"/>
              </a:ext>
            </a:extLst>
          </p:cNvPr>
          <p:cNvSpPr/>
          <p:nvPr/>
        </p:nvSpPr>
        <p:spPr>
          <a:xfrm>
            <a:off x="548640" y="3200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B896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🃏  WILDCARD</a:t>
            </a:r>
            <a:endParaRPr lang="en-US" sz="12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4BDCDCD-039D-C0E7-A9F1-A28719F903CD}"/>
              </a:ext>
            </a:extLst>
          </p:cNvPr>
          <p:cNvSpPr/>
          <p:nvPr/>
        </p:nvSpPr>
        <p:spPr>
          <a:xfrm>
            <a:off x="548640" y="804672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 err="1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McBroken</a:t>
            </a:r>
            <a:endParaRPr lang="en-US" sz="52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F682E1E-F2A8-AFE1-59E4-69E2900D20E2}"/>
              </a:ext>
            </a:extLst>
          </p:cNvPr>
          <p:cNvSpPr/>
          <p:nvPr/>
        </p:nvSpPr>
        <p:spPr>
          <a:xfrm>
            <a:off x="548640" y="19202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Real-time map of broken McDonald’s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ice cream machines</a:t>
            </a:r>
            <a:endParaRPr lang="en-US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D0B0360B-F4CB-B85A-CC87-13040526D56C}"/>
              </a:ext>
            </a:extLst>
          </p:cNvPr>
          <p:cNvSpPr/>
          <p:nvPr/>
        </p:nvSpPr>
        <p:spPr>
          <a:xfrm>
            <a:off x="548640" y="2697480"/>
            <a:ext cx="4754880" cy="2743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CE2D8920-8043-C4DE-2F79-FDF66103FE0D}"/>
              </a:ext>
            </a:extLst>
          </p:cNvPr>
          <p:cNvSpPr/>
          <p:nvPr/>
        </p:nvSpPr>
        <p:spPr>
          <a:xfrm>
            <a:off x="548640" y="2880360"/>
            <a:ext cx="146304" cy="146304"/>
          </a:xfrm>
          <a:prstGeom prst="ellipse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32B5DD7-0F44-C4C4-BBE0-23C0CA42539F}"/>
              </a:ext>
            </a:extLst>
          </p:cNvPr>
          <p:cNvSpPr/>
          <p:nvPr/>
        </p:nvSpPr>
        <p:spPr>
          <a:xfrm>
            <a:off x="804672" y="28346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Entirely useless, unless you want ice-cream from Maccas</a:t>
            </a:r>
            <a:endParaRPr lang="en-US" sz="13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08A4DD0F-D779-FD9E-6400-63CCEE089C93}"/>
              </a:ext>
            </a:extLst>
          </p:cNvPr>
          <p:cNvSpPr/>
          <p:nvPr/>
        </p:nvSpPr>
        <p:spPr>
          <a:xfrm>
            <a:off x="548640" y="3410712"/>
            <a:ext cx="146304" cy="146304"/>
          </a:xfrm>
          <a:prstGeom prst="ellipse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AC9C27F6-B857-4CB7-DC0F-F7E830EF4A7E}"/>
              </a:ext>
            </a:extLst>
          </p:cNvPr>
          <p:cNvSpPr/>
          <p:nvPr/>
        </p:nvSpPr>
        <p:spPr>
          <a:xfrm>
            <a:off x="804672" y="336499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by a developer who was frustrated one too many times</a:t>
            </a:r>
            <a:endParaRPr lang="en-US" sz="130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C98AEF9B-6670-2AE2-6C38-BE4F24944605}"/>
              </a:ext>
            </a:extLst>
          </p:cNvPr>
          <p:cNvSpPr/>
          <p:nvPr/>
        </p:nvSpPr>
        <p:spPr>
          <a:xfrm>
            <a:off x="548640" y="3941064"/>
            <a:ext cx="146304" cy="146304"/>
          </a:xfrm>
          <a:prstGeom prst="ellipse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918874C-C492-32A4-3F8B-893686D83196}"/>
              </a:ext>
            </a:extLst>
          </p:cNvPr>
          <p:cNvSpPr/>
          <p:nvPr/>
        </p:nvSpPr>
        <p:spPr>
          <a:xfrm>
            <a:off x="804672" y="3895344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students: what problem could YOU solve with public data?</a:t>
            </a:r>
            <a:endParaRPr lang="en-US" sz="13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70CF417F-4771-9A4F-4F35-EE3695BC88FD}"/>
              </a:ext>
            </a:extLst>
          </p:cNvPr>
          <p:cNvSpPr/>
          <p:nvPr/>
        </p:nvSpPr>
        <p:spPr>
          <a:xfrm>
            <a:off x="54864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 err="1">
                <a:solidFill>
                  <a:srgbClr val="B8A882"/>
                </a:solidFill>
                <a:latin typeface="Calibri" pitchFamily="34" charset="0"/>
                <a:cs typeface="Calibri" pitchFamily="34" charset="-120"/>
              </a:rPr>
              <a:t>mcbroken.com</a:t>
            </a:r>
            <a:endParaRPr lang="en-US" sz="1000" dirty="0"/>
          </a:p>
        </p:txBody>
      </p:sp>
      <p:sp>
        <p:nvSpPr>
          <p:cNvPr id="18" name="Text 18">
            <a:extLst>
              <a:ext uri="{FF2B5EF4-FFF2-40B4-BE49-F238E27FC236}">
                <a16:creationId xmlns:a16="http://schemas.microsoft.com/office/drawing/2014/main" id="{A930D2CF-CBE9-4DB7-3CC6-50C7999E67BD}"/>
              </a:ext>
            </a:extLst>
          </p:cNvPr>
          <p:cNvSpPr/>
          <p:nvPr/>
        </p:nvSpPr>
        <p:spPr>
          <a:xfrm>
            <a:off x="-457200" y="2359152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</a:rPr>
              <a:t>19</a:t>
            </a:r>
            <a:endParaRPr lang="en-US" sz="18000" dirty="0"/>
          </a:p>
        </p:txBody>
      </p:sp>
      <p:sp>
        <p:nvSpPr>
          <p:cNvPr id="19" name="PriceBadgeBg">
            <a:extLst>
              <a:ext uri="{FF2B5EF4-FFF2-40B4-BE49-F238E27FC236}">
                <a16:creationId xmlns:a16="http://schemas.microsoft.com/office/drawing/2014/main" id="{02170D82-1A58-E424-1E2A-86889DEE592E}"/>
              </a:ext>
            </a:extLst>
          </p:cNvPr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0" name="PriceBadgeTxt">
            <a:extLst>
              <a:ext uri="{FF2B5EF4-FFF2-40B4-BE49-F238E27FC236}">
                <a16:creationId xmlns:a16="http://schemas.microsoft.com/office/drawing/2014/main" id="{F5AF5E0C-D64E-F9C2-C95E-922BD4BF0D02}"/>
              </a:ext>
            </a:extLst>
          </p:cNvPr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1E4B3F8-0F47-40AB-4FFD-27C94FD30E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153"/>
          <a:stretch>
            <a:fillRect/>
          </a:stretch>
        </p:blipFill>
        <p:spPr>
          <a:xfrm>
            <a:off x="5110780" y="1486202"/>
            <a:ext cx="4033220" cy="240036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Shape 5">
            <a:extLst>
              <a:ext uri="{FF2B5EF4-FFF2-40B4-BE49-F238E27FC236}">
                <a16:creationId xmlns:a16="http://schemas.microsoft.com/office/drawing/2014/main" id="{84D9DD15-B5DA-4A4E-A5F5-032A7ACA5ED8}"/>
              </a:ext>
            </a:extLst>
          </p:cNvPr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3D6B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0" descr="preencoded.png">
            <a:extLst>
              <a:ext uri="{FF2B5EF4-FFF2-40B4-BE49-F238E27FC236}">
                <a16:creationId xmlns:a16="http://schemas.microsoft.com/office/drawing/2014/main" id="{00606CCD-6643-37AE-72B9-098BE22A0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51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5C3D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943600" y="-1097280"/>
            <a:ext cx="5029200" cy="5029200"/>
          </a:xfrm>
          <a:prstGeom prst="ellipse">
            <a:avLst/>
          </a:prstGeom>
          <a:solidFill>
            <a:srgbClr val="1C2B4A">
              <a:alpha val="3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7772400" y="3474720"/>
            <a:ext cx="1097280" cy="1097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822960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Look What the Internet Did</a:t>
            </a:r>
            <a:endParaRPr lang="en-US" sz="4800" dirty="0"/>
          </a:p>
        </p:txBody>
      </p:sp>
      <p:sp>
        <p:nvSpPr>
          <p:cNvPr id="7" name="Text 4"/>
          <p:cNvSpPr/>
          <p:nvPr/>
        </p:nvSpPr>
        <p:spPr>
          <a:xfrm>
            <a:off x="548640" y="3017520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CDD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that make you stop and say: wait, it can do that?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#20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C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What the Internet Did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NotebookLM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documents, turned into a conversation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notes, PDFs, slides — then ask them questions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Generates audio podcast summaries of your content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by Google; grounded in your sources, not the internet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notebooklm.google.com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71913BC-0709-C34E-36C7-ECBFDE64F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920" y="1677924"/>
            <a:ext cx="4394200" cy="21240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C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What the Internet Did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Perplexity AI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Search engine that cites its sources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answer includes numbered, clickable citations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classroom activity: compare answer to the source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Teaches students to interrogate and verify AI claims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perplexity.ai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C332644-3114-2003-45C9-084FA4E02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85506"/>
            <a:ext cx="4499425" cy="22552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solidFill>
            <a:srgbClr val="C17A00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FREEMIUM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#22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C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What the Internet Did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Elicit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tool built on academic papers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research question — it finds relevant studies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Summarises key findings from each paper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for teachers doing curriculum research or PD prep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elicit.com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22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D840AA7-A3BB-4276-C03A-8DD1920A7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4770" y="1545336"/>
            <a:ext cx="3733470" cy="265633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solidFill>
            <a:srgbClr val="C17A00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FREEMIUM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#23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C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What the Internet Did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Gamma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47191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prompt becomes a slide deck in under a minute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a topic and get a full designed presentation instantly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scaffold for students who struggle with structure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to PPTX or share as a live web link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gamma.app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577840" y="1536192"/>
            <a:ext cx="33375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SCREENSHOT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C8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gamma.app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23</a:t>
            </a:r>
            <a:endParaRPr lang="en-US" sz="18000" dirty="0"/>
          </a:p>
        </p:txBody>
      </p:sp>
      <p:pic>
        <p:nvPicPr>
          <p:cNvPr id="13314" name="Picture 2" descr="[animate output image]">
            <a:extLst>
              <a:ext uri="{FF2B5EF4-FFF2-40B4-BE49-F238E27FC236}">
                <a16:creationId xmlns:a16="http://schemas.microsoft.com/office/drawing/2014/main" id="{8EFA761D-7D1B-E46D-69B9-8640DE60E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005" y="1696212"/>
            <a:ext cx="3631726" cy="248716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5" name="PriceBadgeBg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solidFill>
            <a:srgbClr val="C17A00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13316" name="PriceBadgeTxt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FREEMIUM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#24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C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What the Internet Did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SchoolAI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Student-safe AI with teacher controls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guardrails, monitor conversations in real time</a:t>
            </a:r>
            <a:endParaRPr lang="en-US" sz="1300" dirty="0">
              <a:solidFill>
                <a:schemeClr val="tx2"/>
              </a:solidFill>
            </a:endParaRPr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custom AI spaces for specific tasks or subjects</a:t>
            </a:r>
            <a:endParaRPr lang="en-US" sz="1300" dirty="0">
              <a:solidFill>
                <a:schemeClr val="tx2"/>
              </a:solidFill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3657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AU" sz="1300" dirty="0">
                <a:solidFill>
                  <a:schemeClr val="tx2"/>
                </a:solidFill>
              </a:rPr>
              <a:t>Student conversations are visible to teachers, not third parties</a:t>
            </a:r>
            <a:endParaRPr lang="en-US" sz="1300" dirty="0">
              <a:solidFill>
                <a:schemeClr val="tx2"/>
              </a:solidFill>
            </a:endParaRPr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schoolai.com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FB02EEA-1717-1B73-9917-BFFC6EA38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43146"/>
            <a:ext cx="4494814" cy="221499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9FA24C8-7175-8F75-D021-D105F6AF8D54}"/>
              </a:ext>
            </a:extLst>
          </p:cNvPr>
          <p:cNvSpPr/>
          <p:nvPr/>
        </p:nvSpPr>
        <p:spPr>
          <a:xfrm>
            <a:off x="5782101" y="2571750"/>
            <a:ext cx="250209" cy="9411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CEC2AB-D7A0-6A25-69F1-DBA5D3DDDDEA}"/>
              </a:ext>
            </a:extLst>
          </p:cNvPr>
          <p:cNvSpPr/>
          <p:nvPr/>
        </p:nvSpPr>
        <p:spPr>
          <a:xfrm>
            <a:off x="5782100" y="2850642"/>
            <a:ext cx="250209" cy="9411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87B64CE-5DFB-7B05-EDA1-FF119F47AAAC}"/>
              </a:ext>
            </a:extLst>
          </p:cNvPr>
          <p:cNvSpPr/>
          <p:nvPr/>
        </p:nvSpPr>
        <p:spPr>
          <a:xfrm>
            <a:off x="5782099" y="3098479"/>
            <a:ext cx="250209" cy="9411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9B0D62-4DD2-851C-82C5-A601197BD048}"/>
              </a:ext>
            </a:extLst>
          </p:cNvPr>
          <p:cNvSpPr/>
          <p:nvPr/>
        </p:nvSpPr>
        <p:spPr>
          <a:xfrm>
            <a:off x="5782098" y="3353175"/>
            <a:ext cx="250209" cy="9411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86BF8EC-F6CE-5D69-07B6-AC6FC44A18A6}"/>
              </a:ext>
            </a:extLst>
          </p:cNvPr>
          <p:cNvSpPr/>
          <p:nvPr/>
        </p:nvSpPr>
        <p:spPr>
          <a:xfrm>
            <a:off x="5747982" y="3608599"/>
            <a:ext cx="250209" cy="9411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riceBadgeBg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solidFill>
            <a:srgbClr val="C17A00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9" name="PriceBadgeTxt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FREEMIUM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#25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C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What the Internet Did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Canva Code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Describe an app or tool — Canva builds it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coding knowledge required — natural language only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Generates working interactive tools inside Canva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days, but already impressive for simple 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 apps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canva.com/ai-code-generator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9440915-09BF-E27F-EDED-AAE45499C3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45336"/>
            <a:ext cx="4354360" cy="213283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solidFill>
            <a:srgbClr val="C17A00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8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FREEMIUM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C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What the Internet Did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Google Labs / Stitch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Describe a UI — Google builds it live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what you want — a form, a quiz, a calculator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Stitch generates working web interfaces in seconds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5C3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between idea and prototype just collapsed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labs.google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72636F6-B21F-1060-91EB-B84A4988B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887" y="1757037"/>
            <a:ext cx="4557889" cy="21872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8E4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943600" y="-1097280"/>
            <a:ext cx="5029200" cy="5029200"/>
          </a:xfrm>
          <a:prstGeom prst="ellipse">
            <a:avLst/>
          </a:prstGeom>
          <a:solidFill>
            <a:srgbClr val="1C2B4A">
              <a:alpha val="3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7772400" y="3474720"/>
            <a:ext cx="1097280" cy="1097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822960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Teaching Resources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Curriculum Support</a:t>
            </a:r>
            <a:endParaRPr lang="en-US" sz="4800" dirty="0"/>
          </a:p>
        </p:txBody>
      </p:sp>
      <p:sp>
        <p:nvSpPr>
          <p:cNvPr id="7" name="Text 4"/>
          <p:cNvSpPr/>
          <p:nvPr/>
        </p:nvSpPr>
        <p:spPr>
          <a:xfrm>
            <a:off x="548640" y="3017520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CDD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good stuff, close to home</a:t>
            </a:r>
            <a:endParaRPr lang="en-US" sz="15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#27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8E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Resources &amp; Curriculum Support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Victorian Lesson Plans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Quality-assured curriculum </a:t>
            </a:r>
          </a:p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resources from the ARC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lessons aligned to Victorian curriculum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and reviewed by practising Victorian teachers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Filtered by year level, subject and learning area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arc.educationapps.vic.gov.au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27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DD9D5C5-1866-9E25-5AE9-0B57A1F722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238" y="1600200"/>
            <a:ext cx="4802314" cy="252459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#28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8E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Resources &amp; Curriculum Support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Digital Technologies Hub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57352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curriculum support site </a:t>
            </a:r>
          </a:p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Dig Tech teachers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 plans, exemplars and teacher guidance for F–10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Aligned to the Australian Curriculum: Digital Technologies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by ACARA — authoritative and regularly updated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digitaltechnologieshub.edu.au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28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205719C-0911-608D-181E-FA1E9CD13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9567" y="1655064"/>
            <a:ext cx="4462993" cy="25008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E8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C2B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#29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194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8E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Resources &amp; Curriculum Support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35240" y="164592"/>
            <a:ext cx="1234440" cy="1234440"/>
          </a:xfrm>
          <a:prstGeom prst="ellipse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76" y="45262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621792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Top Teacher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36576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Quality resources made by Australian teachers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65760" y="2212848"/>
            <a:ext cx="5029200" cy="27432"/>
          </a:xfrm>
          <a:prstGeom prst="rect">
            <a:avLst/>
          </a:prstGeom>
          <a:solidFill>
            <a:srgbClr val="C8D3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95728"/>
            <a:ext cx="164592" cy="164592"/>
          </a:xfrm>
          <a:prstGeom prst="ellipse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1792" y="235000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Curriculum-aligned materials for Foundation to Year 6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980944"/>
            <a:ext cx="164592" cy="164592"/>
          </a:xfrm>
          <a:prstGeom prst="ellipse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1792" y="293522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on literacy and numeracy — very classroom-practical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5760" y="3566160"/>
            <a:ext cx="164592" cy="164592"/>
          </a:xfrm>
          <a:prstGeom prst="ellipse">
            <a:avLst/>
          </a:prstGeom>
          <a:solidFill>
            <a:srgbClr val="8E4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" y="3520440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Australian context throughout — not adapted from overseas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topteacher.com.au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</a:rPr>
              <a:t>29</a:t>
            </a:r>
            <a:endParaRPr lang="en-US" sz="18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17BF20D-6106-FCDA-A274-1D6CC9B59E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611" y="1364170"/>
            <a:ext cx="6677977" cy="30285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8B0000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4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PAID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3200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B896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🃏  WILDCARD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14828" y="804672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1C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Movie Picker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r>
              <a:rPr lang="en-US" sz="18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fter 30 tools who can choose… 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697480"/>
            <a:ext cx="4754880" cy="2743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146304" cy="146304"/>
          </a:xfrm>
          <a:prstGeom prst="ellipse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04672" y="3392424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by genre, release year and language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410712"/>
            <a:ext cx="146304" cy="146304"/>
          </a:xfrm>
          <a:prstGeom prst="ellipse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04672" y="288721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dirty="0">
                <a:solidFill>
                  <a:srgbClr val="4A5568"/>
                </a:solidFill>
                <a:ea typeface="Georgia" pitchFamily="34" charset="-122"/>
                <a:cs typeface="Georgia" pitchFamily="34" charset="-120"/>
              </a:rPr>
              <a:t>A random movie picker with 6,000+ top-rated films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941064"/>
            <a:ext cx="146304" cy="146304"/>
          </a:xfrm>
          <a:prstGeom prst="ellipse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04672" y="3895344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in class: pick a film for media analysis in seconds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48640" y="4736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B8A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movierankings.net/random</a:t>
            </a:r>
            <a:endParaRPr lang="en-US" sz="1000" dirty="0"/>
          </a:p>
        </p:txBody>
      </p:sp>
      <p:sp>
        <p:nvSpPr>
          <p:cNvPr id="17" name="Text 18">
            <a:extLst>
              <a:ext uri="{FF2B5EF4-FFF2-40B4-BE49-F238E27FC236}">
                <a16:creationId xmlns:a16="http://schemas.microsoft.com/office/drawing/2014/main" id="{BD4667CF-0C34-76E6-DFF1-8BFD8362B47B}"/>
              </a:ext>
            </a:extLst>
          </p:cNvPr>
          <p:cNvSpPr/>
          <p:nvPr/>
        </p:nvSpPr>
        <p:spPr>
          <a:xfrm>
            <a:off x="-457200" y="22860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0" b="1" dirty="0">
                <a:solidFill>
                  <a:srgbClr val="C8D3E8">
                    <a:alpha val="40000"/>
                  </a:srgbClr>
                </a:solidFill>
                <a:latin typeface="Georgia" pitchFamily="34" charset="0"/>
              </a:rPr>
              <a:t>30</a:t>
            </a:r>
            <a:endParaRPr lang="en-US" sz="18000" dirty="0"/>
          </a:p>
        </p:txBody>
      </p:sp>
      <p:sp>
        <p:nvSpPr>
          <p:cNvPr id="19" name="PriceBadgeBg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 wrap="square" lIns="0" tIns="0" rIns="0" bIns="0" rtlCol="0" anchor="ctr"/>
          <a:lstStyle/>
          <a:p>
            <a:endParaRPr lang="en-US"/>
          </a:p>
        </p:txBody>
      </p:sp>
      <p:sp>
        <p:nvSpPr>
          <p:cNvPr id="20" name="PriceBadgeTxt"/>
          <p:cNvSpPr/>
          <p:nvPr/>
        </p:nvSpPr>
        <p:spPr>
          <a:xfrm>
            <a:off x="4100000" y="4695000"/>
            <a:ext cx="700000" cy="260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lIns="60960" tIns="0" rIns="6096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FREE</a:t>
            </a:r>
            <a:endParaRPr lang="en-US" sz="9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EC8AE20-7070-04A7-F19C-49108E306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614" y="62000"/>
            <a:ext cx="3200400" cy="500834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C2B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B89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943600" y="914400"/>
            <a:ext cx="4572000" cy="4572000"/>
          </a:xfrm>
          <a:prstGeom prst="ellipse">
            <a:avLst/>
          </a:prstGeom>
          <a:solidFill>
            <a:srgbClr val="2435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457200"/>
            <a:ext cx="5943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 Tools.</a:t>
            </a:r>
            <a:endParaRPr lang="en-US" sz="5000" dirty="0"/>
          </a:p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 Minutes.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548640" y="41605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9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Craig Nicholls  |  Head of Digital Learning  |  Lauriston Girls' School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2698437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i="1" dirty="0">
                <a:solidFill>
                  <a:srgbClr val="A0B0CC"/>
                </a:solidFill>
                <a:latin typeface="Georgia" pitchFamily="34" charset="0"/>
              </a:rPr>
              <a:t>Remember: </a:t>
            </a:r>
            <a:r>
              <a:rPr lang="en-AU" sz="22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The tools will change again by the time you get home. The thinking won’t.</a:t>
            </a:r>
            <a:endParaRPr lang="en-US" sz="2200" i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ED0511-616C-A8A7-6E1A-97DF7D987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669" y="2333633"/>
            <a:ext cx="2464681" cy="24646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2D749A-CCF4-1F69-A47C-0851D0F90C86}"/>
              </a:ext>
            </a:extLst>
          </p:cNvPr>
          <p:cNvSpPr txBox="1"/>
          <p:nvPr/>
        </p:nvSpPr>
        <p:spPr>
          <a:xfrm>
            <a:off x="5966460" y="1023852"/>
            <a:ext cx="5257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</a:rPr>
              <a:t>Download the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</a:rPr>
              <a:t>presentation</a:t>
            </a:r>
          </a:p>
          <a:p>
            <a:pPr marL="0" indent="0">
              <a:buNone/>
            </a:pPr>
            <a:endParaRPr lang="en-US" b="1" dirty="0">
              <a:solidFill>
                <a:srgbClr val="FFFFFF"/>
              </a:solidFill>
              <a:latin typeface="Georgia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</a:rPr>
              <a:t>https://</a:t>
            </a:r>
            <a:r>
              <a:rPr lang="en-US" b="1" dirty="0" err="1">
                <a:solidFill>
                  <a:srgbClr val="FFFFFF"/>
                </a:solidFill>
                <a:latin typeface="Georgia" pitchFamily="34" charset="0"/>
              </a:rPr>
              <a:t>craignic.com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3290</TotalTime>
  <Words>1817</Words>
  <Application>Microsoft Macintosh PowerPoint</Application>
  <PresentationFormat>On-screen Show (16:9)</PresentationFormat>
  <Paragraphs>401</Paragraphs>
  <Slides>40</Slides>
  <Notes>40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 Tech Tools in 30 Minutes</dc:title>
  <dc:subject>PptxGenJS Presentation</dc:subject>
  <dc:creator>PptxGenJS</dc:creator>
  <cp:lastModifiedBy>Craig Nicholls</cp:lastModifiedBy>
  <cp:revision>9</cp:revision>
  <dcterms:created xsi:type="dcterms:W3CDTF">2026-05-20T00:03:23Z</dcterms:created>
  <dcterms:modified xsi:type="dcterms:W3CDTF">2026-05-27T10:10:00Z</dcterms:modified>
</cp:coreProperties>
</file>